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81" r:id="rId7"/>
    <p:sldId id="282" r:id="rId8"/>
    <p:sldId id="265" r:id="rId9"/>
    <p:sldId id="266" r:id="rId10"/>
    <p:sldId id="271" r:id="rId11"/>
    <p:sldId id="279" r:id="rId12"/>
    <p:sldId id="268" r:id="rId13"/>
    <p:sldId id="269" r:id="rId14"/>
    <p:sldId id="280" r:id="rId15"/>
    <p:sldId id="278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81C"/>
    <a:srgbClr val="FFFFFF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2BA88-C8AC-4037-BA3D-B8876C5B08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5A387-A6E1-4FF1-9BA7-20A8B647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8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12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2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3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56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22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7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2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15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1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0000"/>
            <a:ext cx="10515600" cy="464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76521"/>
            <a:ext cx="12192000" cy="574022"/>
          </a:xfrm>
          <a:prstGeom prst="rect">
            <a:avLst/>
          </a:prstGeom>
          <a:solidFill>
            <a:srgbClr val="FFB819"/>
          </a:solidFill>
          <a:ln>
            <a:solidFill>
              <a:srgbClr val="FFB8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31" t="4328" r="9830" b="1488"/>
          <a:stretch/>
        </p:blipFill>
        <p:spPr>
          <a:xfrm>
            <a:off x="10919011" y="5378485"/>
            <a:ext cx="1264027" cy="147205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6682" y="6492875"/>
            <a:ext cx="932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609309" y="6363477"/>
            <a:ext cx="8632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HARPURSVILLE CENTRAL SCHOOL DISTRICT – HOME</a:t>
            </a:r>
            <a:r>
              <a:rPr lang="en-US" sz="2000" b="1" baseline="0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 OF THE HORNETS</a:t>
            </a:r>
            <a:endParaRPr lang="en-US" sz="2000" b="1" dirty="0">
              <a:solidFill>
                <a:srgbClr val="132649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5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tx1"/>
          </a:solidFill>
          <a:effectLst/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HARPURSVILLE CENTRAL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1737"/>
            <a:ext cx="10515600" cy="18418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Budget Adoption </a:t>
            </a:r>
          </a:p>
          <a:p>
            <a:pPr marL="0" indent="0" algn="ctr">
              <a:buNone/>
            </a:pPr>
            <a:r>
              <a:rPr lang="en-US" dirty="0" smtClean="0"/>
              <a:t>for </a:t>
            </a:r>
          </a:p>
          <a:p>
            <a:pPr marL="0" indent="0" algn="ctr">
              <a:buNone/>
            </a:pPr>
            <a:r>
              <a:rPr lang="en-US" dirty="0" smtClean="0"/>
              <a:t>2018-2019 </a:t>
            </a:r>
            <a:r>
              <a:rPr lang="en-US" dirty="0" smtClean="0"/>
              <a:t>School Year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April 16, 2018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754" y="1313646"/>
            <a:ext cx="2692491" cy="26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410487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</a:t>
            </a:r>
            <a:br>
              <a:rPr lang="en-US" dirty="0" smtClean="0"/>
            </a:br>
            <a:r>
              <a:rPr lang="en-US" sz="3600" cap="none" dirty="0"/>
              <a:t>T</a:t>
            </a:r>
            <a:r>
              <a:rPr lang="en-US" sz="3600" cap="none" dirty="0" smtClean="0"/>
              <a:t>ax </a:t>
            </a:r>
            <a:r>
              <a:rPr lang="en-US" sz="3600" cap="none" dirty="0"/>
              <a:t>L</a:t>
            </a:r>
            <a:r>
              <a:rPr lang="en-US" sz="3600" cap="none" dirty="0" smtClean="0"/>
              <a:t>evy</a:t>
            </a:r>
            <a:endParaRPr lang="en-US" sz="3600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3885"/>
              </p:ext>
            </p:extLst>
          </p:nvPr>
        </p:nvGraphicFramePr>
        <p:xfrm>
          <a:off x="740478" y="1601663"/>
          <a:ext cx="10711044" cy="2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REVENUE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 2017-2018 ORIGINAL  BUDGET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 2018-2019 </a:t>
                      </a:r>
                      <a:r>
                        <a:rPr lang="en-US" sz="19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BUDGET </a:t>
                      </a:r>
                      <a:endParaRPr lang="en-US" sz="19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Franklin Gothic Book" panose="020B05030201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$3,939,554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4,060,911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3.08%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121,357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0478" y="4101737"/>
            <a:ext cx="903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3.08% is the maximum allowable limit under the tax cap law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district would remain compliant under the law with this levy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1% change to the tax levy is approx. $39,396</a:t>
            </a:r>
          </a:p>
        </p:txBody>
      </p:sp>
    </p:spTree>
    <p:extLst>
      <p:ext uri="{BB962C8B-B14F-4D97-AF65-F5344CB8AC3E}">
        <p14:creationId xmlns:p14="http://schemas.microsoft.com/office/powerpoint/2010/main" val="286920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650256"/>
              </p:ext>
            </p:extLst>
          </p:nvPr>
        </p:nvGraphicFramePr>
        <p:xfrm>
          <a:off x="477672" y="1144463"/>
          <a:ext cx="1085000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863353072"/>
                    </a:ext>
                  </a:extLst>
                </a:gridCol>
                <a:gridCol w="2788042">
                  <a:extLst>
                    <a:ext uri="{9D8B030D-6E8A-4147-A177-3AD203B41FA5}">
                      <a16:colId xmlns:a16="http://schemas.microsoft.com/office/drawing/2014/main" val="3677868709"/>
                    </a:ext>
                  </a:extLst>
                </a:gridCol>
                <a:gridCol w="2659380">
                  <a:extLst>
                    <a:ext uri="{9D8B030D-6E8A-4147-A177-3AD203B41FA5}">
                      <a16:colId xmlns:a16="http://schemas.microsoft.com/office/drawing/2014/main" val="1459593672"/>
                    </a:ext>
                  </a:extLst>
                </a:gridCol>
                <a:gridCol w="2659380">
                  <a:extLst>
                    <a:ext uri="{9D8B030D-6E8A-4147-A177-3AD203B41FA5}">
                      <a16:colId xmlns:a16="http://schemas.microsoft.com/office/drawing/2014/main" val="3767381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Increase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True Value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Rate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on $50,000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Home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Change from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2017-2018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569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17-18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$15.1240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$756.20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88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Proposed</a:t>
                      </a:r>
                      <a:r>
                        <a:rPr lang="en-US" b="1" baseline="0" dirty="0" smtClean="0"/>
                        <a:t> 18-19: </a:t>
                      </a:r>
                      <a:r>
                        <a:rPr lang="en-US" b="1" dirty="0" smtClean="0"/>
                        <a:t>3.08%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$15.5899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$779.50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$23.30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852304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90153" y="195943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 baseline="0">
                <a:solidFill>
                  <a:schemeClr val="tx1"/>
                </a:solidFill>
                <a:effectLst/>
                <a:latin typeface="Franklin Gothic Heavy" panose="020B090302010202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Tax levy cost ($)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132763" y="2746807"/>
          <a:ext cx="3968640" cy="3262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096">
                  <a:extLst>
                    <a:ext uri="{9D8B030D-6E8A-4147-A177-3AD203B41FA5}">
                      <a16:colId xmlns:a16="http://schemas.microsoft.com/office/drawing/2014/main" val="3742345632"/>
                    </a:ext>
                  </a:extLst>
                </a:gridCol>
                <a:gridCol w="1780978">
                  <a:extLst>
                    <a:ext uri="{9D8B030D-6E8A-4147-A177-3AD203B41FA5}">
                      <a16:colId xmlns:a16="http://schemas.microsoft.com/office/drawing/2014/main" val="2628054689"/>
                    </a:ext>
                  </a:extLst>
                </a:gridCol>
                <a:gridCol w="1071566">
                  <a:extLst>
                    <a:ext uri="{9D8B030D-6E8A-4147-A177-3AD203B41FA5}">
                      <a16:colId xmlns:a16="http://schemas.microsoft.com/office/drawing/2014/main" val="2539757660"/>
                    </a:ext>
                  </a:extLst>
                </a:gridCol>
              </a:tblGrid>
              <a:tr h="35322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True Value Tax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Yearly Difference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830521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2018-19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$15.5899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$0.47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121549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2017-18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$15.1240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88798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2016-17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$14.8364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$0.48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312112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2015-16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$14.3602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$0.37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6892695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2014-15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$13.9901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$0.33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4423144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2013-14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$13.6590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3798276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2012-13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$13.3681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$0.59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3276535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2011-12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$12.7743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($0.08)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9697247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223380" y="2772298"/>
          <a:ext cx="4531055" cy="3236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66">
                  <a:extLst>
                    <a:ext uri="{9D8B030D-6E8A-4147-A177-3AD203B41FA5}">
                      <a16:colId xmlns:a16="http://schemas.microsoft.com/office/drawing/2014/main" val="379084113"/>
                    </a:ext>
                  </a:extLst>
                </a:gridCol>
                <a:gridCol w="1682265">
                  <a:extLst>
                    <a:ext uri="{9D8B030D-6E8A-4147-A177-3AD203B41FA5}">
                      <a16:colId xmlns:a16="http://schemas.microsoft.com/office/drawing/2014/main" val="2203757850"/>
                    </a:ext>
                  </a:extLst>
                </a:gridCol>
                <a:gridCol w="1800024">
                  <a:extLst>
                    <a:ext uri="{9D8B030D-6E8A-4147-A177-3AD203B41FA5}">
                      <a16:colId xmlns:a16="http://schemas.microsoft.com/office/drawing/2014/main" val="2062024788"/>
                    </a:ext>
                  </a:extLst>
                </a:gridCol>
              </a:tblGrid>
              <a:tr h="373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Year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Tax Levy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Increase to Levy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9325627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2018-19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$  4,060,911.00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3.08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8166974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2017-18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3,939,554.00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2.13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612461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2016-17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3,857,206.00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3.02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5601211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2015-16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3,744,285.00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1.54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4071959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2014-15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3,687,369.00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2.00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8460450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2013-14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3,615,067.00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3.49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8281968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3,493,156.00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2.00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8431868"/>
                  </a:ext>
                </a:extLst>
              </a:tr>
              <a:tr h="373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2011-12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3,424,663.00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3.94%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7697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57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4963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 - </a:t>
            </a:r>
            <a:r>
              <a:rPr lang="en-US" sz="3100" cap="none" dirty="0" smtClean="0"/>
              <a:t>“Other” Revenue</a:t>
            </a:r>
            <a:endParaRPr lang="en-US" sz="3100" cap="non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448089"/>
              </p:ext>
            </p:extLst>
          </p:nvPr>
        </p:nvGraphicFramePr>
        <p:xfrm>
          <a:off x="73573" y="477769"/>
          <a:ext cx="10781477" cy="5719882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6170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0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Revenue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2017-2018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bg1"/>
                          </a:solidFill>
                        </a:rPr>
                        <a:t>2018-2019</a:t>
                      </a:r>
                      <a:endParaRPr lang="en-US" b="1" u="sng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Payments in lieu of </a:t>
                      </a:r>
                      <a:r>
                        <a:rPr lang="en-US" sz="2000" u="none" strike="noStrike" dirty="0" smtClean="0">
                          <a:effectLst/>
                        </a:rPr>
                        <a:t>taxes (PILOT)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$9,012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$9,453</a:t>
                      </a:r>
                      <a:endParaRPr lang="en-US" dirty="0"/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Interest &amp; Penalties on Real Prop Taxes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$13,000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$13,000</a:t>
                      </a:r>
                      <a:endParaRPr lang="en-US" dirty="0"/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Day school tuition from other </a:t>
                      </a:r>
                      <a:r>
                        <a:rPr lang="en-US" sz="2000" u="none" strike="noStrike" dirty="0" smtClean="0">
                          <a:effectLst/>
                        </a:rPr>
                        <a:t>districts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$15,000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$15,000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Interest and earnings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$2,000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Rental of real </a:t>
                      </a:r>
                      <a:r>
                        <a:rPr lang="en-US" sz="2000" u="none" strike="noStrike" dirty="0" smtClean="0">
                          <a:effectLst/>
                        </a:rPr>
                        <a:t>property (SUNY Broome)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$29,000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$29,000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3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Sale of scrap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$1,000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$1,000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Medicare D Reimbursement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65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Refund of prior year exp--BOCES</a:t>
                      </a:r>
                      <a:endParaRPr lang="en-US" sz="2000" b="0" i="0" u="none" strike="noStrike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350,000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$190,000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2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Refunds of prior years </a:t>
                      </a:r>
                      <a:r>
                        <a:rPr lang="en-US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expenditures</a:t>
                      </a:r>
                      <a:r>
                        <a:rPr lang="en-US" sz="2000" u="none" strike="noStrike" dirty="0" smtClean="0">
                          <a:effectLst/>
                        </a:rPr>
                        <a:t> (Health Ins.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&amp; CPSE)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$12,000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$12,000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Other unclassified </a:t>
                      </a:r>
                      <a:r>
                        <a:rPr lang="en-US" sz="2000" u="none" strike="noStrike" dirty="0" smtClean="0">
                          <a:effectLst/>
                        </a:rPr>
                        <a:t>revenues 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$5,000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$5,000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Other unclassified </a:t>
                      </a:r>
                      <a:r>
                        <a:rPr lang="en-US" sz="2000" u="none" strike="noStrike" dirty="0" smtClean="0">
                          <a:effectLst/>
                        </a:rPr>
                        <a:t>revenues-BOCES (after-school/enrich./sub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reimburse)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$263,050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$257,500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Medicaid Assistance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$20,000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$25,000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Inter-fund </a:t>
                      </a:r>
                      <a:r>
                        <a:rPr lang="en-US" sz="2000" u="none" strike="noStrike" dirty="0">
                          <a:effectLst/>
                        </a:rPr>
                        <a:t>Transfer from Debt </a:t>
                      </a:r>
                      <a:r>
                        <a:rPr lang="en-US" sz="2000" u="none" strike="noStrike" dirty="0" smtClean="0">
                          <a:effectLst/>
                        </a:rPr>
                        <a:t>Service </a:t>
                      </a:r>
                    </a:p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(premium to offset debt)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$117,789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+mn-lt"/>
                        </a:rPr>
                        <a:t>$133,018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OTHER REVENUE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$836,851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$694,971</a:t>
                      </a: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4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1" y="166963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</a:t>
            </a:r>
            <a:br>
              <a:rPr lang="en-US" dirty="0" smtClean="0"/>
            </a:br>
            <a:r>
              <a:rPr lang="en-US" sz="3600" cap="none" dirty="0" smtClean="0"/>
              <a:t>“State Aid”</a:t>
            </a:r>
            <a:endParaRPr lang="en-US" sz="3600" cap="non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47987"/>
              </p:ext>
            </p:extLst>
          </p:nvPr>
        </p:nvGraphicFramePr>
        <p:xfrm>
          <a:off x="1596789" y="1263478"/>
          <a:ext cx="9171295" cy="4033524"/>
        </p:xfrm>
        <a:graphic>
          <a:graphicData uri="http://schemas.openxmlformats.org/drawingml/2006/table">
            <a:tbl>
              <a:tblPr/>
              <a:tblGrid>
                <a:gridCol w="2852381">
                  <a:extLst>
                    <a:ext uri="{9D8B030D-6E8A-4147-A177-3AD203B41FA5}">
                      <a16:colId xmlns:a16="http://schemas.microsoft.com/office/drawing/2014/main" val="293528923"/>
                    </a:ext>
                  </a:extLst>
                </a:gridCol>
                <a:gridCol w="1665027">
                  <a:extLst>
                    <a:ext uri="{9D8B030D-6E8A-4147-A177-3AD203B41FA5}">
                      <a16:colId xmlns:a16="http://schemas.microsoft.com/office/drawing/2014/main" val="1207246511"/>
                    </a:ext>
                  </a:extLst>
                </a:gridCol>
                <a:gridCol w="2088107">
                  <a:extLst>
                    <a:ext uri="{9D8B030D-6E8A-4147-A177-3AD203B41FA5}">
                      <a16:colId xmlns:a16="http://schemas.microsoft.com/office/drawing/2014/main" val="783344716"/>
                    </a:ext>
                  </a:extLst>
                </a:gridCol>
                <a:gridCol w="2565780">
                  <a:extLst>
                    <a:ext uri="{9D8B030D-6E8A-4147-A177-3AD203B41FA5}">
                      <a16:colId xmlns:a16="http://schemas.microsoft.com/office/drawing/2014/main" val="29403995"/>
                    </a:ext>
                  </a:extLst>
                </a:gridCol>
              </a:tblGrid>
              <a:tr h="72267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Type of Aid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15644"/>
                  </a:ext>
                </a:extLst>
              </a:tr>
              <a:tr h="72267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Foundation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$9,948,196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$10,300,901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includes $89,804 of community schools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395879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Excess Cost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$372,000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$366,000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349997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Building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$1,506,751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$1,309,404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47330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Transportation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$1,029,607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$1,088,713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51864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BOCES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$1,412,007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$1,284,968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76811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Tuition Aid Handicapped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093052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Instructional Materials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$80,623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$75,675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38222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TOTAL STATE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$14,349,184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$14,425,661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428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19" y="507798"/>
            <a:ext cx="11756571" cy="447545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SUMMARY…</a:t>
            </a:r>
            <a:br>
              <a:rPr lang="en-US" i="1" dirty="0" smtClean="0"/>
            </a:br>
            <a:endParaRPr lang="en-US" sz="3600" i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804" y="955342"/>
            <a:ext cx="10515600" cy="4872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The proposed budget for the 2018-2019 school year is: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>
                <a:latin typeface="Franklin Gothic Book" panose="020B0503020102020204" pitchFamily="34" charset="0"/>
              </a:rPr>
              <a:t>$19,681,543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Key budget points:</a:t>
            </a:r>
          </a:p>
          <a:p>
            <a:pPr>
              <a:buFontTx/>
              <a:buChar char="-"/>
            </a:pPr>
            <a:r>
              <a:rPr lang="en-US" sz="2000" i="1" u="sng" dirty="0" smtClean="0"/>
              <a:t>Decrease </a:t>
            </a:r>
            <a:r>
              <a:rPr lang="en-US" sz="2000" dirty="0" smtClean="0"/>
              <a:t>of 1.02% from the previous year’s budget.</a:t>
            </a:r>
          </a:p>
          <a:p>
            <a:pPr lvl="1">
              <a:buFontTx/>
              <a:buChar char="-"/>
            </a:pPr>
            <a:r>
              <a:rPr lang="en-US" sz="1800" dirty="0" smtClean="0"/>
              <a:t>Expenses are being controlled </a:t>
            </a:r>
          </a:p>
          <a:p>
            <a:pPr>
              <a:buFontTx/>
              <a:buChar char="-"/>
            </a:pPr>
            <a:r>
              <a:rPr lang="en-US" sz="2000" dirty="0" smtClean="0"/>
              <a:t>Eliminated the planned use of reserves</a:t>
            </a:r>
          </a:p>
          <a:p>
            <a:pPr>
              <a:buFontTx/>
              <a:buChar char="-"/>
            </a:pPr>
            <a:r>
              <a:rPr lang="en-US" sz="2000" dirty="0" smtClean="0"/>
              <a:t>All instructional and extra-curricular programs remain intact</a:t>
            </a:r>
          </a:p>
          <a:p>
            <a:pPr>
              <a:buFontTx/>
              <a:buChar char="-"/>
            </a:pPr>
            <a:r>
              <a:rPr lang="en-US" sz="2000" dirty="0" smtClean="0"/>
              <a:t>Providing instructional support through instructional technology, re-hiring of a PE teacher, and professional development.</a:t>
            </a:r>
          </a:p>
          <a:p>
            <a:pPr>
              <a:buFontTx/>
              <a:buChar char="-"/>
            </a:pPr>
            <a:r>
              <a:rPr lang="en-US" sz="2000" dirty="0" smtClean="0"/>
              <a:t>Potential for securing a School Resource Officer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8520"/>
          </a:xfrm>
        </p:spPr>
        <p:txBody>
          <a:bodyPr/>
          <a:lstStyle/>
          <a:p>
            <a:r>
              <a:rPr lang="en-US" i="1" dirty="0" smtClean="0"/>
              <a:t>Next steps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61" y="948520"/>
            <a:ext cx="11185478" cy="464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3205163" indent="-1828800">
              <a:buNone/>
            </a:pPr>
            <a:r>
              <a:rPr lang="en-US" dirty="0" smtClean="0"/>
              <a:t>April 25</a:t>
            </a:r>
            <a:r>
              <a:rPr lang="en-US" baseline="30000" dirty="0" smtClean="0"/>
              <a:t>th</a:t>
            </a:r>
            <a:r>
              <a:rPr lang="en-US" dirty="0" smtClean="0"/>
              <a:t> – Budget notebooks available to public (WAO Office, Jr. Sr. High Office, District Office, Nineveh Public Library)</a:t>
            </a:r>
          </a:p>
          <a:p>
            <a:pPr marL="3205163" indent="-1828800">
              <a:buNone/>
            </a:pPr>
            <a:endParaRPr lang="en-US" dirty="0"/>
          </a:p>
          <a:p>
            <a:pPr marL="3205163" indent="-1828800">
              <a:buNone/>
            </a:pPr>
            <a:r>
              <a:rPr lang="en-US" dirty="0" smtClean="0"/>
              <a:t>May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– Budget Hearing</a:t>
            </a:r>
          </a:p>
          <a:p>
            <a:pPr marL="3205163" indent="-1828800">
              <a:buNone/>
            </a:pPr>
            <a:endParaRPr lang="en-US" dirty="0" smtClean="0"/>
          </a:p>
          <a:p>
            <a:pPr marL="1376363" indent="0">
              <a:buNone/>
            </a:pPr>
            <a:r>
              <a:rPr lang="en-US" dirty="0" smtClean="0"/>
              <a:t>May 15</a:t>
            </a:r>
            <a:r>
              <a:rPr lang="en-US" baseline="30000" dirty="0" smtClean="0"/>
              <a:t>th</a:t>
            </a:r>
            <a:r>
              <a:rPr lang="en-US" dirty="0" smtClean="0"/>
              <a:t> – Annual district budget vote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146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955" y="4728755"/>
            <a:ext cx="10515600" cy="705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651" y="252551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3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Tonight’s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Budget goals</a:t>
            </a:r>
          </a:p>
          <a:p>
            <a:pPr lvl="1"/>
            <a:r>
              <a:rPr lang="en-US" dirty="0" smtClean="0"/>
              <a:t>Reflect on goals in context of current year’s budget performance</a:t>
            </a:r>
          </a:p>
          <a:p>
            <a:r>
              <a:rPr lang="en-US" dirty="0" smtClean="0"/>
              <a:t>Planned expenditures</a:t>
            </a:r>
          </a:p>
          <a:p>
            <a:r>
              <a:rPr lang="en-US" dirty="0" smtClean="0"/>
              <a:t>Revenues</a:t>
            </a:r>
          </a:p>
          <a:p>
            <a:pPr lvl="1"/>
            <a:r>
              <a:rPr lang="en-US" dirty="0" smtClean="0"/>
              <a:t>tax levy info</a:t>
            </a:r>
          </a:p>
          <a:p>
            <a:pPr lvl="1"/>
            <a:r>
              <a:rPr lang="en-US" dirty="0" smtClean="0"/>
              <a:t>State aid – based on approved state budget &amp; CBO projections</a:t>
            </a:r>
          </a:p>
          <a:p>
            <a:r>
              <a:rPr lang="en-US" dirty="0" smtClean="0"/>
              <a:t>Summary – comparison of projected revenues and expenditures</a:t>
            </a:r>
          </a:p>
          <a:p>
            <a:r>
              <a:rPr lang="en-US" dirty="0" smtClean="0"/>
              <a:t>Next steps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87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6"/>
            <a:ext cx="10515600" cy="4646963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/>
              <a:t>Provide an instructional program that meets the educational needs of all students</a:t>
            </a:r>
          </a:p>
          <a:p>
            <a:pPr lvl="1"/>
            <a:r>
              <a:rPr lang="en-US" sz="1800" dirty="0" smtClean="0"/>
              <a:t>Many significant student successes this year (Odyssey, Tech Club, Easter Egg, CTE programs, in-district Special Education programs)</a:t>
            </a:r>
          </a:p>
          <a:p>
            <a:r>
              <a:rPr lang="en-US" sz="3600" dirty="0" smtClean="0"/>
              <a:t>Work to eliminate structural deficits in our budgets</a:t>
            </a:r>
          </a:p>
          <a:p>
            <a:pPr lvl="1"/>
            <a:r>
              <a:rPr lang="en-US" sz="1800" dirty="0" smtClean="0"/>
              <a:t>There is not a projected deficit at this time for 2017-2018!  Prior budgetary planning and decisions within this school year have resulted in the elimination of the planned deficit!</a:t>
            </a:r>
            <a:endParaRPr lang="en-US" sz="1400" dirty="0" smtClean="0"/>
          </a:p>
          <a:p>
            <a:r>
              <a:rPr lang="en-US" sz="3600" dirty="0" smtClean="0"/>
              <a:t>Reduce or eliminate use of reserves</a:t>
            </a:r>
          </a:p>
          <a:p>
            <a:pPr lvl="1"/>
            <a:r>
              <a:rPr lang="en-US" sz="1800" dirty="0" smtClean="0"/>
              <a:t>Significantly reduced in 2017-2018 – almost no use of reserves planned at this </a:t>
            </a:r>
            <a:r>
              <a:rPr lang="en-US" sz="1800" dirty="0" smtClean="0"/>
              <a:t>time.</a:t>
            </a:r>
          </a:p>
          <a:p>
            <a:pPr lvl="1"/>
            <a:r>
              <a:rPr lang="en-US" sz="1800" dirty="0" smtClean="0"/>
              <a:t>No reserve use planned for 2018-2019. </a:t>
            </a:r>
            <a:endParaRPr lang="en-US" sz="1800" dirty="0" smtClean="0"/>
          </a:p>
          <a:p>
            <a:r>
              <a:rPr lang="en-US" sz="3600" dirty="0" smtClean="0"/>
              <a:t>Promote the fiscal health and stability of the school district</a:t>
            </a:r>
            <a:endParaRPr lang="en-US" sz="3200" dirty="0"/>
          </a:p>
          <a:p>
            <a:pPr lvl="1"/>
            <a:r>
              <a:rPr lang="en-US" sz="1800" dirty="0" smtClean="0"/>
              <a:t>We are effectively controlling expense growth in the district which is making a significant positive difference!</a:t>
            </a:r>
          </a:p>
          <a:p>
            <a:pPr lvl="2"/>
            <a:r>
              <a:rPr lang="en-US" sz="1400" dirty="0" smtClean="0"/>
              <a:t>Food service is projected to be in the black!</a:t>
            </a:r>
          </a:p>
          <a:p>
            <a:pPr lvl="2"/>
            <a:r>
              <a:rPr lang="en-US" sz="1400" dirty="0" smtClean="0"/>
              <a:t>Reduction in the use of reserves for this year and next year as a means of balancing the budget</a:t>
            </a:r>
          </a:p>
          <a:p>
            <a:pPr lvl="2"/>
            <a:r>
              <a:rPr lang="en-US" sz="1400" dirty="0" smtClean="0"/>
              <a:t>Projected increase of unappropriated fund balance (still &lt;4%, as required by law, but we are able to maintain while improving cash position)</a:t>
            </a:r>
          </a:p>
        </p:txBody>
      </p:sp>
    </p:spTree>
    <p:extLst>
      <p:ext uri="{BB962C8B-B14F-4D97-AF65-F5344CB8AC3E}">
        <p14:creationId xmlns:p14="http://schemas.microsoft.com/office/powerpoint/2010/main" val="375615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planned</a:t>
            </a:r>
            <a:r>
              <a:rPr lang="en-US" dirty="0" smtClean="0"/>
              <a:t> 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Developed using:</a:t>
            </a:r>
          </a:p>
          <a:p>
            <a:r>
              <a:rPr lang="en-US" dirty="0" smtClean="0"/>
              <a:t>Current/projected staff</a:t>
            </a:r>
          </a:p>
          <a:p>
            <a:r>
              <a:rPr lang="en-US" dirty="0" smtClean="0"/>
              <a:t>Known benefit rate changes</a:t>
            </a:r>
          </a:p>
          <a:p>
            <a:r>
              <a:rPr lang="en-US" dirty="0" smtClean="0"/>
              <a:t>Known contractual costs/estimated contractual increases</a:t>
            </a:r>
          </a:p>
          <a:p>
            <a:r>
              <a:rPr lang="en-US" dirty="0" smtClean="0"/>
              <a:t>Known debt service payments</a:t>
            </a:r>
          </a:p>
          <a:p>
            <a:r>
              <a:rPr lang="en-US" i="1" dirty="0" smtClean="0"/>
              <a:t>“Final” </a:t>
            </a:r>
            <a:r>
              <a:rPr lang="en-US" dirty="0" smtClean="0"/>
              <a:t>BOCES services based on FRS</a:t>
            </a:r>
          </a:p>
          <a:p>
            <a:r>
              <a:rPr lang="en-US" dirty="0" smtClean="0"/>
              <a:t>Historical and market trends; current year projections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9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4852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expenditures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568348"/>
              </p:ext>
            </p:extLst>
          </p:nvPr>
        </p:nvGraphicFramePr>
        <p:xfrm>
          <a:off x="953636" y="682391"/>
          <a:ext cx="10284725" cy="5008724"/>
        </p:xfrm>
        <a:graphic>
          <a:graphicData uri="http://schemas.openxmlformats.org/drawingml/2006/table">
            <a:tbl>
              <a:tblPr/>
              <a:tblGrid>
                <a:gridCol w="3344260">
                  <a:extLst>
                    <a:ext uri="{9D8B030D-6E8A-4147-A177-3AD203B41FA5}">
                      <a16:colId xmlns:a16="http://schemas.microsoft.com/office/drawing/2014/main" val="3995780312"/>
                    </a:ext>
                  </a:extLst>
                </a:gridCol>
                <a:gridCol w="1863765">
                  <a:extLst>
                    <a:ext uri="{9D8B030D-6E8A-4147-A177-3AD203B41FA5}">
                      <a16:colId xmlns:a16="http://schemas.microsoft.com/office/drawing/2014/main" val="4131152872"/>
                    </a:ext>
                  </a:extLst>
                </a:gridCol>
                <a:gridCol w="1833461">
                  <a:extLst>
                    <a:ext uri="{9D8B030D-6E8A-4147-A177-3AD203B41FA5}">
                      <a16:colId xmlns:a16="http://schemas.microsoft.com/office/drawing/2014/main" val="3438508993"/>
                    </a:ext>
                  </a:extLst>
                </a:gridCol>
                <a:gridCol w="1520625">
                  <a:extLst>
                    <a:ext uri="{9D8B030D-6E8A-4147-A177-3AD203B41FA5}">
                      <a16:colId xmlns:a16="http://schemas.microsoft.com/office/drawing/2014/main" val="7580383"/>
                    </a:ext>
                  </a:extLst>
                </a:gridCol>
                <a:gridCol w="1722614">
                  <a:extLst>
                    <a:ext uri="{9D8B030D-6E8A-4147-A177-3AD203B41FA5}">
                      <a16:colId xmlns:a16="http://schemas.microsoft.com/office/drawing/2014/main" val="655412634"/>
                    </a:ext>
                  </a:extLst>
                </a:gridCol>
              </a:tblGrid>
              <a:tr h="112289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EXPENDITURES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2017-2018 ORIGINAL  BUDGET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2018-2019 </a:t>
                      </a:r>
                      <a:endParaRPr lang="en-US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ctr" rtl="0" fontAlgn="b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% INCREASE </a:t>
                      </a:r>
                      <a:endParaRPr lang="en-US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ctr" rtl="0" fontAlgn="b">
                        <a:tabLst>
                          <a:tab pos="914400" algn="l"/>
                        </a:tabLst>
                      </a:pPr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BUDGET TO BUDGET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INCREASE</a:t>
                      </a:r>
                    </a:p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BUDGET 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248046"/>
                  </a:ext>
                </a:extLst>
              </a:tr>
              <a:tr h="40353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INSTRUCTIONAL SALARIES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$5,071,475.00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$4,657,285.00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-8.17%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414,190.00)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307087"/>
                  </a:ext>
                </a:extLst>
              </a:tr>
              <a:tr h="39435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NON-INSTRUCTIONAL SALARIES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$1,596,193.00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$1,651,365.00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$55,172.00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02823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EQUIPMENT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$32,150.00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$77,150.00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139.97%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$45,000.00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429406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CONTRACTUAL EXPENSES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$1,491,615.00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$1,706,050.00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$214,435.00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4984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MATERIALS AND SUPPLIES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$469,581.00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$448,060.00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-4.58%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21,521.00)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494255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$4,350,656.00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$4,356,889.00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$6,233.00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540526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DEBT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$1,936,099.00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$1,825,957.00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-5.69%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110,142.00)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54342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BENEFITS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$4,891,199.00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$4,915,787.00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$24,588.00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87923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TRANSFERS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$45,000.00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$43,000.00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-4.44%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2,000.00)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87543"/>
                  </a:ext>
                </a:extLst>
              </a:tr>
              <a:tr h="3859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$19,883,968.00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$19,681,543.00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-1.02%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202,425.00)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38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4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79" y="178872"/>
            <a:ext cx="10515600" cy="579884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900" u="sng" dirty="0"/>
              <a:t>Summary of Planned Changes in Expenditures</a:t>
            </a:r>
            <a:r>
              <a:rPr lang="en-US" sz="5100" u="sng" dirty="0"/>
              <a:t> </a:t>
            </a:r>
            <a:endParaRPr lang="en-US" sz="51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Instructional Salaries</a:t>
            </a:r>
          </a:p>
          <a:p>
            <a:r>
              <a:rPr lang="en-US" sz="2100" dirty="0">
                <a:latin typeface="+mj-lt"/>
              </a:rPr>
              <a:t>($414,190) includes: re-hiring of a Physical Education teacher; four teacher retirements (one from fall of 2017); one admin resignation during the 2017-18 SY; additional allocation for professional development/supporting teacher leadership.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Non-instructional Salaries</a:t>
            </a:r>
          </a:p>
          <a:p>
            <a:pPr lvl="0"/>
            <a:r>
              <a:rPr lang="en-US" sz="2100" dirty="0">
                <a:latin typeface="+mj-lt"/>
              </a:rPr>
              <a:t>$55,172 includes: projected increases for non-instructional contracts (largely driven by minimum wage changes); resignation from the 2017-18 SY.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Equipment</a:t>
            </a:r>
          </a:p>
          <a:p>
            <a:pPr lvl="0"/>
            <a:r>
              <a:rPr lang="en-US" sz="2100" dirty="0">
                <a:latin typeface="+mj-lt"/>
              </a:rPr>
              <a:t>$45,000 includes: instructional technology purchases; repair/replacement of mechanical equipment in the Jr. Sr. High.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Contractual Expenses</a:t>
            </a:r>
          </a:p>
          <a:p>
            <a:pPr lvl="0"/>
            <a:r>
              <a:rPr lang="en-US" sz="2100" dirty="0">
                <a:latin typeface="+mj-lt"/>
              </a:rPr>
              <a:t>$214,435 includes: new tuition for students in special placements; increased Occupational Therapy costs due to new provider contracted in August 2017; potential hiring of School Resource Officer (SRO</a:t>
            </a:r>
            <a:r>
              <a:rPr lang="en-US" sz="2100" dirty="0" smtClean="0">
                <a:latin typeface="+mj-lt"/>
              </a:rPr>
              <a:t>).</a:t>
            </a:r>
            <a:endParaRPr lang="en-US" sz="2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988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933" y="260758"/>
            <a:ext cx="10577015" cy="560777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600" u="sng" dirty="0">
                <a:latin typeface="+mj-lt"/>
              </a:rPr>
              <a:t>Summary of Planned Changes in Expenditures</a:t>
            </a:r>
            <a:r>
              <a:rPr lang="en-US" sz="5100" u="sng" dirty="0">
                <a:latin typeface="+mj-lt"/>
              </a:rPr>
              <a:t> </a:t>
            </a:r>
            <a:endParaRPr lang="en-US" sz="5100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b="1" i="1" dirty="0" smtClean="0">
                <a:latin typeface="+mj-lt"/>
              </a:rPr>
              <a:t>Materials </a:t>
            </a:r>
            <a:r>
              <a:rPr lang="en-US" b="1" i="1" dirty="0">
                <a:latin typeface="+mj-lt"/>
              </a:rPr>
              <a:t>and Supplies</a:t>
            </a:r>
          </a:p>
          <a:p>
            <a:pPr lvl="0"/>
            <a:r>
              <a:rPr lang="en-US" sz="2700" dirty="0">
                <a:latin typeface="+mj-lt"/>
              </a:rPr>
              <a:t>($21,521) includes: reallocation of funds to instructional tech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BOCES</a:t>
            </a:r>
          </a:p>
          <a:p>
            <a:pPr lvl="0"/>
            <a:r>
              <a:rPr lang="en-US" sz="2700" dirty="0">
                <a:latin typeface="+mj-lt"/>
              </a:rPr>
              <a:t>$6,233 includes: nominal projected cost increase for BOCES – significantly less than projected increases from the past several years.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Debt Service</a:t>
            </a:r>
          </a:p>
          <a:p>
            <a:pPr lvl="0"/>
            <a:r>
              <a:rPr lang="en-US" sz="2700" dirty="0">
                <a:latin typeface="+mj-lt"/>
              </a:rPr>
              <a:t>($110,142) includes: debt service payment for past project has expired – corresponding reduction in building aid on the revenue side of the budget.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Benefits</a:t>
            </a:r>
          </a:p>
          <a:p>
            <a:pPr lvl="0"/>
            <a:r>
              <a:rPr lang="en-US" sz="2700" dirty="0">
                <a:latin typeface="+mj-lt"/>
              </a:rPr>
              <a:t>$24,588 includes: nominal cost increase primarily due to health insurance – this is a nominal increase in this expenditure line given the increases of the past several years.</a:t>
            </a:r>
          </a:p>
          <a:p>
            <a:pPr marL="0" indent="0">
              <a:buNone/>
            </a:pPr>
            <a:r>
              <a:rPr lang="en-US" b="1" i="1" dirty="0">
                <a:latin typeface="+mj-lt"/>
              </a:rPr>
              <a:t>Transfers</a:t>
            </a:r>
          </a:p>
          <a:p>
            <a:r>
              <a:rPr lang="en-US" sz="2700" dirty="0">
                <a:latin typeface="+mj-lt"/>
              </a:rPr>
              <a:t>($2,000) includes: less dependency on general fund for the cafeteria fund.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1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6210" y="1608377"/>
            <a:ext cx="9167949" cy="464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Developed using:</a:t>
            </a:r>
          </a:p>
          <a:p>
            <a:r>
              <a:rPr lang="en-US" sz="3600" dirty="0"/>
              <a:t>Tax levy limit calculation</a:t>
            </a:r>
          </a:p>
          <a:p>
            <a:r>
              <a:rPr lang="en-US" sz="3600" i="1" dirty="0"/>
              <a:t>“Final” projections </a:t>
            </a:r>
            <a:r>
              <a:rPr lang="en-US" sz="3600" dirty="0"/>
              <a:t>of state aid based on approved budget</a:t>
            </a:r>
          </a:p>
          <a:p>
            <a:r>
              <a:rPr lang="en-US" sz="3600" dirty="0"/>
              <a:t>Prior year trends/data for other revenues (CBO projections)</a:t>
            </a:r>
          </a:p>
        </p:txBody>
      </p:sp>
    </p:spTree>
    <p:extLst>
      <p:ext uri="{BB962C8B-B14F-4D97-AF65-F5344CB8AC3E}">
        <p14:creationId xmlns:p14="http://schemas.microsoft.com/office/powerpoint/2010/main" val="211934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1" y="204717"/>
            <a:ext cx="10515600" cy="948520"/>
          </a:xfrm>
        </p:spPr>
        <p:txBody>
          <a:bodyPr>
            <a:normAutofit/>
          </a:bodyPr>
          <a:lstStyle/>
          <a:p>
            <a:r>
              <a:rPr lang="en-US" dirty="0" smtClean="0"/>
              <a:t>REVENUES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365873"/>
              </p:ext>
            </p:extLst>
          </p:nvPr>
        </p:nvGraphicFramePr>
        <p:xfrm>
          <a:off x="928048" y="1153237"/>
          <a:ext cx="10309702" cy="4023358"/>
        </p:xfrm>
        <a:graphic>
          <a:graphicData uri="http://schemas.openxmlformats.org/drawingml/2006/table">
            <a:tbl>
              <a:tblPr/>
              <a:tblGrid>
                <a:gridCol w="3562065">
                  <a:extLst>
                    <a:ext uri="{9D8B030D-6E8A-4147-A177-3AD203B41FA5}">
                      <a16:colId xmlns:a16="http://schemas.microsoft.com/office/drawing/2014/main" val="1512095197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506849832"/>
                    </a:ext>
                  </a:extLst>
                </a:gridCol>
                <a:gridCol w="1774209">
                  <a:extLst>
                    <a:ext uri="{9D8B030D-6E8A-4147-A177-3AD203B41FA5}">
                      <a16:colId xmlns:a16="http://schemas.microsoft.com/office/drawing/2014/main" val="3357988160"/>
                    </a:ext>
                  </a:extLst>
                </a:gridCol>
                <a:gridCol w="1738908">
                  <a:extLst>
                    <a:ext uri="{9D8B030D-6E8A-4147-A177-3AD203B41FA5}">
                      <a16:colId xmlns:a16="http://schemas.microsoft.com/office/drawing/2014/main" val="1148274116"/>
                    </a:ext>
                  </a:extLst>
                </a:gridCol>
                <a:gridCol w="1678675">
                  <a:extLst>
                    <a:ext uri="{9D8B030D-6E8A-4147-A177-3AD203B41FA5}">
                      <a16:colId xmlns:a16="http://schemas.microsoft.com/office/drawing/2014/main" val="3897676008"/>
                    </a:ext>
                  </a:extLst>
                </a:gridCol>
              </a:tblGrid>
              <a:tr h="12985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REVENUE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 2017-2018 ORIGINAL  BUDGET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 2018-2019 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BUDGET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% INCREASE </a:t>
                      </a:r>
                      <a:endParaRPr lang="en-US" sz="2000" b="1" i="0" u="none" strike="noStrike" dirty="0" smtClean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BUDGET 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$ INCREASE </a:t>
                      </a:r>
                      <a:endParaRPr lang="en-US" sz="2000" b="1" i="0" u="none" strike="noStrike" dirty="0" smtClean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  <a:p>
                      <a:pPr algn="ctr" rtl="0" fontAlgn="b"/>
                      <a:r>
                        <a:rPr lang="en-US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BUDGET </a:t>
                      </a: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995678"/>
                  </a:ext>
                </a:extLst>
              </a:tr>
              <a:tr h="4666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TAX LEVY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$3,939,554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$4,060,911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3.08%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$121,357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61066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OTHER REVENUE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$836,851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$694,971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-16.95%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($141,880)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42605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STATE AID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$14,349,184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$14,425,661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0.53%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$76,477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928872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APPROPRIATED RESERVES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$258,379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-100.00%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($258,379)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75507"/>
                  </a:ext>
                </a:extLst>
              </a:tr>
              <a:tr h="4725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APPROPRIATED FUND BALANCE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$500,000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$500,000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Franklin Gothic Book" panose="020B0503020102020204" pitchFamily="34" charset="0"/>
                        </a:rPr>
                        <a:t>$0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91930"/>
                  </a:ext>
                </a:extLst>
              </a:tr>
              <a:tr h="44638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 REVENUE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$19,883,968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$19,681,543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-1.02%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($202,425)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0797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7847" y="5354197"/>
            <a:ext cx="9530103" cy="369332"/>
          </a:xfrm>
          <a:prstGeom prst="rect">
            <a:avLst/>
          </a:prstGeom>
          <a:noFill/>
          <a:ln w="19050">
            <a:solidFill>
              <a:srgbClr val="FFB81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Notice that the district is not planning to use any reserves to balance the 2018-2019 budget.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490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rgbClr val="13294B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Face off M54"/>
        <a:ea typeface=""/>
        <a:cs typeface=""/>
      </a:majorFont>
      <a:minorFont>
        <a:latin typeface="Face off m54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1355</Words>
  <Application>Microsoft Office PowerPoint</Application>
  <PresentationFormat>Widescreen</PresentationFormat>
  <Paragraphs>347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Arial MT</vt:lpstr>
      <vt:lpstr>Calibri</vt:lpstr>
      <vt:lpstr>Calibri Light</vt:lpstr>
      <vt:lpstr>Face off M54</vt:lpstr>
      <vt:lpstr>Face off M54</vt:lpstr>
      <vt:lpstr>Franklin Gothic Book</vt:lpstr>
      <vt:lpstr>Franklin Gothic Heavy</vt:lpstr>
      <vt:lpstr>Franklin Gothic Medium</vt:lpstr>
      <vt:lpstr>1_Office Theme</vt:lpstr>
      <vt:lpstr>HARPURSVILLE CENTRAL SCHOOL</vt:lpstr>
      <vt:lpstr>Tonight’s topics</vt:lpstr>
      <vt:lpstr>Budget goals</vt:lpstr>
      <vt:lpstr>planned expenditures</vt:lpstr>
      <vt:lpstr>expenditures</vt:lpstr>
      <vt:lpstr>PowerPoint Presentation</vt:lpstr>
      <vt:lpstr>PowerPoint Presentation</vt:lpstr>
      <vt:lpstr>REVENUES</vt:lpstr>
      <vt:lpstr>REVENUES</vt:lpstr>
      <vt:lpstr>REVENUES Tax Levy</vt:lpstr>
      <vt:lpstr>PowerPoint Presentation</vt:lpstr>
      <vt:lpstr>REVENUES - “Other” Revenue</vt:lpstr>
      <vt:lpstr>REVENUES “State Aid”</vt:lpstr>
      <vt:lpstr>SUMMARY… </vt:lpstr>
      <vt:lpstr>Next steps</vt:lpstr>
      <vt:lpstr>PowerPoint Presentation</vt:lpstr>
    </vt:vector>
  </TitlesOfParts>
  <Company>SCRIC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Michael Rullo</cp:lastModifiedBy>
  <cp:revision>80</cp:revision>
  <dcterms:created xsi:type="dcterms:W3CDTF">2018-02-09T14:59:40Z</dcterms:created>
  <dcterms:modified xsi:type="dcterms:W3CDTF">2018-04-16T18:34:41Z</dcterms:modified>
</cp:coreProperties>
</file>